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3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80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772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00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5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56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56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658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381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12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785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137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0CD88-BA63-EF4C-828B-A8DFF7F8D537}" type="datetimeFigureOut">
              <a:rPr lang="en-US" smtClean="0"/>
              <a:t>4/16/15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BD125-4F3F-1A44-A4C8-7293BFA9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079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7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>
                <a:sym typeface="Wingdings"/>
              </a:rPr>
              <a:t>Succession</a:t>
            </a:r>
          </a:p>
          <a:p>
            <a:r>
              <a:rPr lang="en-US" sz="2000" dirty="0" smtClean="0">
                <a:sym typeface="Wingdings"/>
              </a:rPr>
              <a:t>I.  Successional Changes in Communities</a:t>
            </a:r>
          </a:p>
          <a:p>
            <a:pPr>
              <a:tabLst>
                <a:tab pos="292100" algn="l"/>
              </a:tabLst>
            </a:pPr>
            <a:r>
              <a:rPr lang="en-US" sz="2000" dirty="0" smtClean="0">
                <a:sym typeface="Wingdings"/>
              </a:rPr>
              <a:t>	A.  Succession</a:t>
            </a:r>
          </a:p>
          <a:p>
            <a:pPr>
              <a:tabLst>
                <a:tab pos="685800" algn="l"/>
              </a:tabLst>
            </a:pPr>
            <a:r>
              <a:rPr lang="en-US" sz="2000" dirty="0" smtClean="0">
                <a:sym typeface="Wingdings"/>
              </a:rPr>
              <a:t>	1.  The gradual, sequential growth of species in an area</a:t>
            </a:r>
            <a:endParaRPr lang="en-US" sz="2000" dirty="0"/>
          </a:p>
        </p:txBody>
      </p:sp>
      <p:pic>
        <p:nvPicPr>
          <p:cNvPr id="3" name="Picture 2" descr="Succession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1323439"/>
            <a:ext cx="1775324" cy="4150261"/>
          </a:xfrm>
          <a:prstGeom prst="rect">
            <a:avLst/>
          </a:prstGeom>
        </p:spPr>
      </p:pic>
      <p:pic>
        <p:nvPicPr>
          <p:cNvPr id="4" name="Picture 3" descr="Succession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00" y="1323439"/>
            <a:ext cx="1780368" cy="4150261"/>
          </a:xfrm>
          <a:prstGeom prst="rect">
            <a:avLst/>
          </a:prstGeom>
        </p:spPr>
      </p:pic>
      <p:pic>
        <p:nvPicPr>
          <p:cNvPr id="5" name="Picture 4" descr="Succession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0" y="1323439"/>
            <a:ext cx="1726319" cy="4150261"/>
          </a:xfrm>
          <a:prstGeom prst="rect">
            <a:avLst/>
          </a:prstGeom>
        </p:spPr>
      </p:pic>
      <p:pic>
        <p:nvPicPr>
          <p:cNvPr id="6" name="Picture 5" descr="Succession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0" y="1323439"/>
            <a:ext cx="1773616" cy="415026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4991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5800" algn="l"/>
              </a:tabLst>
            </a:pPr>
            <a:r>
              <a:rPr lang="en-US" sz="2000" dirty="0" smtClean="0"/>
              <a:t>	2.  Pioneer species</a:t>
            </a:r>
          </a:p>
          <a:p>
            <a:pPr>
              <a:tabLst>
                <a:tab pos="1028700" algn="l"/>
              </a:tabLst>
            </a:pPr>
            <a:r>
              <a:rPr lang="en-US" sz="2000" dirty="0" smtClean="0"/>
              <a:t>	a.  Species that predominate early succession</a:t>
            </a:r>
          </a:p>
          <a:p>
            <a:pPr>
              <a:tabLst>
                <a:tab pos="1028700" algn="l"/>
                <a:tab pos="1371600" algn="l"/>
              </a:tabLst>
            </a:pPr>
            <a:r>
              <a:rPr lang="en-US" sz="2000" dirty="0" smtClean="0"/>
              <a:t>	b.  Small, fast growing, and fast reproducing</a:t>
            </a:r>
          </a:p>
          <a:p>
            <a:pPr>
              <a:tabLst>
                <a:tab pos="1028700" algn="l"/>
                <a:tab pos="1371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Lichens, annual grasses/flowers, perennial grasses/flowers</a:t>
            </a:r>
          </a:p>
        </p:txBody>
      </p:sp>
    </p:spTree>
    <p:extLst>
      <p:ext uri="{BB962C8B-B14F-4D97-AF65-F5344CB8AC3E}">
        <p14:creationId xmlns:p14="http://schemas.microsoft.com/office/powerpoint/2010/main" val="36904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89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4400" algn="l"/>
                <a:tab pos="1257300" algn="l"/>
              </a:tabLst>
            </a:pPr>
            <a:r>
              <a:rPr lang="en-US" sz="2000" dirty="0" smtClean="0"/>
              <a:t>	2.  Food webs</a:t>
            </a:r>
          </a:p>
          <a:p>
            <a:pPr>
              <a:tabLst>
                <a:tab pos="914400" algn="l"/>
                <a:tab pos="1257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Shows the relationship between food chains within an ecosystem</a:t>
            </a:r>
            <a:endParaRPr lang="en-US" sz="2000" dirty="0"/>
          </a:p>
        </p:txBody>
      </p:sp>
      <p:pic>
        <p:nvPicPr>
          <p:cNvPr id="3" name="Picture 2" descr="Food Web_000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939800"/>
            <a:ext cx="4126992" cy="39654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1054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</a:tabLst>
            </a:pPr>
            <a:r>
              <a:rPr lang="en-US" sz="2000" dirty="0" smtClean="0"/>
              <a:t>	C.  Quantity of energy transfers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Remember, we cannot transfer 100% of energy(food)</a:t>
            </a:r>
          </a:p>
          <a:p>
            <a:pPr>
              <a:tabLst>
                <a:tab pos="457200" algn="l"/>
                <a:tab pos="863600" algn="l"/>
                <a:tab pos="1206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Some energy will always be lost as what?</a:t>
            </a:r>
          </a:p>
          <a:p>
            <a:pPr>
              <a:tabLst>
                <a:tab pos="457200" algn="l"/>
                <a:tab pos="863600" algn="l"/>
                <a:tab pos="1206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10% rule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20667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7300" algn="l"/>
              </a:tabLst>
            </a:pPr>
            <a:r>
              <a:rPr lang="en-US" sz="2000" dirty="0" smtClean="0"/>
              <a:t>	b.  Some of the energy gets used by the organism itself</a:t>
            </a:r>
          </a:p>
          <a:p>
            <a:pPr>
              <a:tabLst>
                <a:tab pos="1600200" algn="l"/>
                <a:tab pos="1943100" algn="l"/>
              </a:tabLst>
            </a:pPr>
            <a:r>
              <a:rPr lang="en-US" sz="2000" dirty="0" smtClean="0"/>
              <a:t>	1.  This energy is not available to the next consumer (trophic 		level)</a:t>
            </a:r>
            <a:endParaRPr lang="en-US" sz="2000" dirty="0"/>
          </a:p>
        </p:txBody>
      </p:sp>
      <p:pic>
        <p:nvPicPr>
          <p:cNvPr id="4" name="Picture 3" descr="Energy 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899" y="1193800"/>
            <a:ext cx="6404225" cy="29337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30530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257300" algn="l"/>
              </a:tabLst>
            </a:pPr>
            <a:r>
              <a:rPr lang="en-US" sz="2000" dirty="0" smtClean="0"/>
              <a:t>	c.  Some organisms do not get eaten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79885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The Carbon Cycle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 smtClean="0"/>
              <a:t>	A.  Carbon is the building block for all organic compounds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Movement/recycling of carbon throughout an ecosystem</a:t>
            </a:r>
          </a:p>
          <a:p>
            <a:pPr>
              <a:tabLst>
                <a:tab pos="342900" algn="l"/>
                <a:tab pos="7493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Major source of carbon in an ecosystem is CO</a:t>
            </a:r>
            <a:r>
              <a:rPr lang="en-US" sz="2000" baseline="-25000" dirty="0" smtClean="0"/>
              <a:t>2</a:t>
            </a:r>
            <a:endParaRPr lang="en-US" sz="2000" dirty="0" smtClean="0"/>
          </a:p>
        </p:txBody>
      </p:sp>
      <p:pic>
        <p:nvPicPr>
          <p:cNvPr id="3" name="Picture 2" descr="carbonCycle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99" y="3020924"/>
            <a:ext cx="5130801" cy="38370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323439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  <a:tab pos="685800" algn="l"/>
              </a:tabLst>
            </a:pPr>
            <a:r>
              <a:rPr lang="en-US" sz="2000" dirty="0"/>
              <a:t>	C.  2 important processes in the carbon cycle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/>
              <a:t>		1.  Photosynthesis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/>
              <a:t>			a.  Takes CO</a:t>
            </a:r>
            <a:r>
              <a:rPr lang="en-US" sz="2000" baseline="-25000" dirty="0"/>
              <a:t>2</a:t>
            </a:r>
            <a:r>
              <a:rPr lang="en-US" sz="2000" dirty="0"/>
              <a:t> out of the atmosphere to make carbohydrates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/>
              <a:t>		2.  Cellular respiration</a:t>
            </a:r>
          </a:p>
          <a:p>
            <a:pPr>
              <a:tabLst>
                <a:tab pos="342900" algn="l"/>
                <a:tab pos="685800" algn="l"/>
                <a:tab pos="1028700" algn="l"/>
              </a:tabLst>
            </a:pPr>
            <a:r>
              <a:rPr lang="en-US" sz="2000" dirty="0"/>
              <a:t>			a.  Returns CO</a:t>
            </a:r>
            <a:r>
              <a:rPr lang="en-US" sz="2000" baseline="-25000" dirty="0"/>
              <a:t>2</a:t>
            </a:r>
            <a:r>
              <a:rPr lang="en-US" sz="2000" dirty="0"/>
              <a:t> into the atmosphere by breaking down </a:t>
            </a:r>
            <a:r>
              <a:rPr lang="en-US" sz="2000" dirty="0" smtClean="0"/>
              <a:t>carbohydrates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85989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Nitrogen cycle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 smtClean="0"/>
              <a:t>	A.  Nitrogen is essential building block for all proteins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Movement/recycling of nitrogen throughout an ecosystem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/>
              <a:t>	C</a:t>
            </a:r>
            <a:r>
              <a:rPr lang="en-US" sz="2000" dirty="0" smtClean="0"/>
              <a:t>.  2 important processes in the nitrogen cycle</a:t>
            </a:r>
          </a:p>
          <a:p>
            <a:pPr>
              <a:tabLst>
                <a:tab pos="457200" algn="l"/>
                <a:tab pos="800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Nitrogen fixation</a:t>
            </a:r>
          </a:p>
          <a:p>
            <a:pPr>
              <a:tabLst>
                <a:tab pos="457200" algn="l"/>
                <a:tab pos="800100" algn="l"/>
                <a:tab pos="1143000" algn="l"/>
              </a:tabLst>
            </a:pPr>
            <a:r>
              <a:rPr lang="en-US" sz="2000" dirty="0" smtClean="0"/>
              <a:t>			a.  Most nitrogen in an ecosystem not in a usable form</a:t>
            </a:r>
          </a:p>
          <a:p>
            <a:pPr>
              <a:tabLst>
                <a:tab pos="457200" algn="l"/>
                <a:tab pos="800100" algn="l"/>
                <a:tab pos="1143000" algn="l"/>
                <a:tab pos="1485900" algn="l"/>
              </a:tabLst>
            </a:pPr>
            <a:r>
              <a:rPr lang="en-US" sz="2000" dirty="0" smtClean="0"/>
              <a:t>				1.  A gas in the atmosphere</a:t>
            </a:r>
          </a:p>
          <a:p>
            <a:pPr>
              <a:tabLst>
                <a:tab pos="457200" algn="l"/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Nitrogen-fixing bacteria are the only organisms that can transform 				nitrogen gas in the </a:t>
            </a:r>
            <a:r>
              <a:rPr lang="en-US" sz="2000" dirty="0" err="1" smtClean="0"/>
              <a:t>atmospohereinto</a:t>
            </a:r>
            <a:r>
              <a:rPr lang="en-US" sz="2000" dirty="0" smtClean="0"/>
              <a:t> usable nitrogen</a:t>
            </a:r>
          </a:p>
          <a:p>
            <a:pPr>
              <a:tabLst>
                <a:tab pos="457200" algn="l"/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Release excess nitrogen into soil allowing plants to take up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3238500"/>
            <a:ext cx="48133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/>
              <a:t>	2.  </a:t>
            </a:r>
            <a:r>
              <a:rPr lang="en-US" sz="2000" dirty="0" err="1" smtClean="0"/>
              <a:t>Denitrification</a:t>
            </a:r>
            <a:endParaRPr lang="en-US" sz="2000" dirty="0" smtClean="0"/>
          </a:p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a.  Process of returning 		nitrogen back to the 		atmosphere as a gas</a:t>
            </a:r>
          </a:p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b.  Bacteria change usable 		nitrogen back into nitrogen gas by 	</a:t>
            </a:r>
            <a:r>
              <a:rPr lang="en-US" sz="2000" dirty="0"/>
              <a:t>	</a:t>
            </a:r>
            <a:r>
              <a:rPr lang="en-US" sz="2000" dirty="0" smtClean="0"/>
              <a:t>decomposing dead 		organisms </a:t>
            </a:r>
            <a:endParaRPr lang="en-US" sz="2000" dirty="0"/>
          </a:p>
        </p:txBody>
      </p:sp>
      <p:pic>
        <p:nvPicPr>
          <p:cNvPr id="4" name="Picture 3" descr="nitrogen-cycle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00" y="3145970"/>
            <a:ext cx="4330700" cy="371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85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</a:tabLst>
            </a:pPr>
            <a:r>
              <a:rPr lang="en-US" sz="2000" dirty="0" smtClean="0"/>
              <a:t>	B.  Primary succession</a:t>
            </a:r>
          </a:p>
          <a:p>
            <a:pPr>
              <a:tabLst>
                <a:tab pos="685800" algn="l"/>
                <a:tab pos="1028700" algn="l"/>
              </a:tabLst>
            </a:pPr>
            <a:r>
              <a:rPr lang="en-US" sz="2000" dirty="0" smtClean="0"/>
              <a:t>	1.  Development of a community in an area that has NEVER supported life 		previously</a:t>
            </a:r>
          </a:p>
          <a:p>
            <a:pPr>
              <a:tabLst>
                <a:tab pos="1028700" algn="l"/>
              </a:tabLst>
            </a:pPr>
            <a:r>
              <a:rPr lang="en-US" sz="2000" dirty="0" smtClean="0"/>
              <a:t>	a.  Very, very slow (about 200 years)</a:t>
            </a:r>
          </a:p>
          <a:p>
            <a:pPr>
              <a:tabLst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No soil or nutrients have formed yet</a:t>
            </a:r>
          </a:p>
          <a:p>
            <a:pPr>
              <a:tabLst>
                <a:tab pos="10287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c.  Lichens</a:t>
            </a:r>
            <a:r>
              <a:rPr lang="en-US" sz="2000" dirty="0" smtClean="0">
                <a:sym typeface="Wingdings"/>
              </a:rPr>
              <a:t> annual grasses perennial grasses </a:t>
            </a:r>
            <a:r>
              <a:rPr lang="en-US" sz="2000" dirty="0" err="1" smtClean="0">
                <a:sym typeface="Wingdings"/>
              </a:rPr>
              <a:t>shrubstrees</a:t>
            </a:r>
            <a:endParaRPr lang="en-US" sz="2000" dirty="0"/>
          </a:p>
        </p:txBody>
      </p:sp>
      <p:pic>
        <p:nvPicPr>
          <p:cNvPr id="3" name="Picture 2" descr="Primary success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2431316"/>
            <a:ext cx="5410200" cy="4057650"/>
          </a:xfrm>
          <a:prstGeom prst="rect">
            <a:avLst/>
          </a:prstGeom>
        </p:spPr>
      </p:pic>
      <p:pic>
        <p:nvPicPr>
          <p:cNvPr id="4" name="Picture 3" descr="Primary successio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728" y="2336800"/>
            <a:ext cx="6246172" cy="3620662"/>
          </a:xfrm>
          <a:prstGeom prst="rect">
            <a:avLst/>
          </a:prstGeom>
        </p:spPr>
      </p:pic>
      <p:pic>
        <p:nvPicPr>
          <p:cNvPr id="5" name="Picture 4" descr="Primary_Succession copy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3500"/>
            <a:ext cx="9144000" cy="35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928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sz="2000" dirty="0" smtClean="0"/>
              <a:t>	C.  Secondary Succession</a:t>
            </a:r>
          </a:p>
          <a:p>
            <a:pPr>
              <a:tabLst>
                <a:tab pos="749300" algn="l"/>
                <a:tab pos="1092200" algn="l"/>
              </a:tabLst>
            </a:pPr>
            <a:r>
              <a:rPr lang="en-US" sz="2000" dirty="0" smtClean="0"/>
              <a:t>	1.  Development of a community in an area where an EXISTING 			community has been cleared by a disturbance</a:t>
            </a:r>
          </a:p>
          <a:p>
            <a:pPr>
              <a:tabLst>
                <a:tab pos="749300" algn="l"/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Forest fire, drought, farming, hurricane,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>
              <a:tabLst>
                <a:tab pos="1092200" algn="l"/>
              </a:tabLst>
            </a:pPr>
            <a:r>
              <a:rPr lang="en-US" sz="2000" dirty="0" smtClean="0"/>
              <a:t>	b.  Much faster than primary succession</a:t>
            </a:r>
          </a:p>
          <a:p>
            <a:pPr>
              <a:tabLst>
                <a:tab pos="1092200" algn="l"/>
              </a:tabLst>
            </a:pPr>
            <a:r>
              <a:rPr lang="en-US" sz="2000" dirty="0" smtClean="0"/>
              <a:t>	c.  Soil has been left intact</a:t>
            </a:r>
          </a:p>
          <a:p>
            <a:pPr>
              <a:tabLst>
                <a:tab pos="10922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d.  Annual grasses</a:t>
            </a:r>
            <a:r>
              <a:rPr lang="en-US" sz="2000" dirty="0" smtClean="0">
                <a:sym typeface="Wingdings"/>
              </a:rPr>
              <a:t> perennial grasses shrubs trees</a:t>
            </a:r>
            <a:endParaRPr lang="en-US" sz="2000" dirty="0"/>
          </a:p>
        </p:txBody>
      </p:sp>
      <p:pic>
        <p:nvPicPr>
          <p:cNvPr id="3" name="Picture 2" descr="Secondary_Success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9700"/>
            <a:ext cx="9144000" cy="355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329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371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/>
              <a:t>Chapter 37</a:t>
            </a:r>
            <a:r>
              <a:rPr lang="en-US" sz="2400" u="sng" dirty="0" smtClean="0">
                <a:sym typeface="Wingdings"/>
              </a:rPr>
              <a:t> Community Ecology</a:t>
            </a:r>
            <a:endParaRPr lang="en-US" sz="2400" u="sng" dirty="0"/>
          </a:p>
        </p:txBody>
      </p:sp>
      <p:sp>
        <p:nvSpPr>
          <p:cNvPr id="3" name="TextBox 2"/>
          <p:cNvSpPr txBox="1"/>
          <p:nvPr/>
        </p:nvSpPr>
        <p:spPr>
          <a:xfrm>
            <a:off x="0" y="505381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I.  Competition</a:t>
            </a:r>
          </a:p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	A.  −/−</a:t>
            </a:r>
          </a:p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	B.  Ecological niche</a:t>
            </a:r>
          </a:p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		1.  Sum of an organisms use of the abiotic and biotic resources in its </a:t>
            </a:r>
            <a:r>
              <a:rPr lang="en-US" sz="2000" dirty="0" err="1" smtClean="0"/>
              <a:t>env</a:t>
            </a:r>
            <a:r>
              <a:rPr lang="en-US" sz="2000" dirty="0" smtClean="0"/>
              <a:t>.</a:t>
            </a:r>
          </a:p>
          <a:p>
            <a:pPr>
              <a:tabLst>
                <a:tab pos="457200" algn="l"/>
                <a:tab pos="914400" algn="l"/>
                <a:tab pos="1371600" algn="l"/>
                <a:tab pos="1828800" algn="l"/>
              </a:tabLst>
            </a:pPr>
            <a:r>
              <a:rPr lang="en-US" sz="2000" dirty="0" smtClean="0"/>
              <a:t>	C.  When would this occur, what would cause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11380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14400" algn="l"/>
              </a:tabLst>
            </a:pPr>
            <a:r>
              <a:rPr lang="en-US" sz="2000" dirty="0" smtClean="0"/>
              <a:t>	1.  When ecological niches of 2 populations overlap &amp; resources limited 	2.  Organisms </a:t>
            </a:r>
            <a:r>
              <a:rPr lang="en-US" sz="2000" dirty="0"/>
              <a:t>within a community will have to compete for resources</a:t>
            </a:r>
          </a:p>
          <a:p>
            <a:pPr>
              <a:tabLst>
                <a:tab pos="292100" algn="l"/>
                <a:tab pos="1257300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a.  </a:t>
            </a:r>
            <a:r>
              <a:rPr lang="en-US" sz="2000" dirty="0"/>
              <a:t>Remember, one of the driving forces behind </a:t>
            </a:r>
            <a:r>
              <a:rPr lang="en-US" sz="2000" dirty="0" smtClean="0"/>
              <a:t>evolution</a:t>
            </a:r>
          </a:p>
          <a:p>
            <a:pPr>
              <a:tabLst>
                <a:tab pos="457200" algn="l"/>
              </a:tabLst>
            </a:pPr>
            <a:r>
              <a:rPr lang="en-US" sz="2000" dirty="0" smtClean="0"/>
              <a:t>	D.  Lowers carrying capacity of populations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41381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Mutualism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/>
              <a:t>	A.  +/+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/>
              <a:t>	B.  Corals-</a:t>
            </a:r>
            <a:r>
              <a:rPr lang="en-US" sz="2000" dirty="0" err="1" smtClean="0"/>
              <a:t>Dinoflagellates</a:t>
            </a:r>
            <a:r>
              <a:rPr lang="en-US" sz="2000" dirty="0" smtClean="0"/>
              <a:t>/Lichen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432571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ym typeface="Wingdings"/>
              </a:rPr>
              <a:t>III.  Predation</a:t>
            </a:r>
          </a:p>
          <a:p>
            <a:pPr>
              <a:tabLst>
                <a:tab pos="406400" algn="l"/>
              </a:tabLst>
            </a:pPr>
            <a:r>
              <a:rPr lang="en-US" sz="2000" dirty="0" smtClean="0">
                <a:sym typeface="Wingdings"/>
              </a:rPr>
              <a:t>	A.  +/-</a:t>
            </a:r>
          </a:p>
          <a:p>
            <a:pPr>
              <a:tabLst>
                <a:tab pos="406400" algn="l"/>
                <a:tab pos="800100" algn="l"/>
                <a:tab pos="1092200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Predators, prey, and natural selection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1.  Predators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	a.  Survival depends on ability to capture food</a:t>
            </a:r>
          </a:p>
          <a:p>
            <a:pPr>
              <a:tabLst>
                <a:tab pos="292100" algn="l"/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		</a:t>
            </a:r>
            <a:r>
              <a:rPr lang="en-US" sz="2000" dirty="0" smtClean="0"/>
              <a:t>b.  </a:t>
            </a:r>
            <a:r>
              <a:rPr lang="en-US" sz="2000" dirty="0"/>
              <a:t>Natural selection favors traits that make predators efficient at 				capturing </a:t>
            </a:r>
            <a:r>
              <a:rPr lang="en-US" sz="2000" dirty="0" smtClean="0"/>
              <a:t>prey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9814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3842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</a:tabLst>
            </a:pPr>
            <a:r>
              <a:rPr lang="en-US" sz="2000" dirty="0" smtClean="0"/>
              <a:t>	C.  Mimicry</a:t>
            </a:r>
          </a:p>
          <a:p>
            <a:pPr>
              <a:tabLst>
                <a:tab pos="685800" algn="l"/>
                <a:tab pos="1092200" algn="l"/>
                <a:tab pos="1435100" algn="l"/>
              </a:tabLst>
            </a:pPr>
            <a:r>
              <a:rPr lang="en-US" sz="2000" dirty="0" smtClean="0"/>
              <a:t>	1.  One organism copying another organism</a:t>
            </a:r>
            <a:endParaRPr lang="en-US" sz="2000" dirty="0"/>
          </a:p>
        </p:txBody>
      </p:sp>
      <p:pic>
        <p:nvPicPr>
          <p:cNvPr id="3" name="Picture 2" descr="king snak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99" y="1914629"/>
            <a:ext cx="3715386" cy="2397024"/>
          </a:xfrm>
          <a:prstGeom prst="rect">
            <a:avLst/>
          </a:prstGeom>
        </p:spPr>
      </p:pic>
      <p:pic>
        <p:nvPicPr>
          <p:cNvPr id="4" name="Picture 3" descr="coral-snak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068" y="1914629"/>
            <a:ext cx="3196032" cy="2397024"/>
          </a:xfrm>
          <a:prstGeom prst="rect">
            <a:avLst/>
          </a:prstGeom>
        </p:spPr>
      </p:pic>
      <p:pic>
        <p:nvPicPr>
          <p:cNvPr id="5" name="Picture 3" descr="bumblebe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5168" y="1964536"/>
            <a:ext cx="174466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orn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70130"/>
            <a:ext cx="2438400" cy="170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WASP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22518"/>
            <a:ext cx="22098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0" y="440706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sz="2000" dirty="0" smtClean="0"/>
              <a:t>	D.  Plant-Herbivore interactions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2276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9300" algn="l"/>
                <a:tab pos="1092200" algn="l"/>
                <a:tab pos="1435100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2.  Prey</a:t>
            </a:r>
          </a:p>
          <a:p>
            <a:pPr>
              <a:tabLst>
                <a:tab pos="749300" algn="l"/>
                <a:tab pos="1092200" algn="l"/>
                <a:tab pos="1435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</a:t>
            </a:r>
            <a:r>
              <a:rPr lang="en-US" sz="2000" dirty="0"/>
              <a:t>A</a:t>
            </a:r>
            <a:r>
              <a:rPr lang="en-US" sz="2000" dirty="0" smtClean="0"/>
              <a:t>.  Natural selection favors traits that make prey efficient at avoiding 			being captured</a:t>
            </a:r>
            <a:endParaRPr lang="en-US" sz="2000" dirty="0"/>
          </a:p>
        </p:txBody>
      </p:sp>
      <p:pic>
        <p:nvPicPr>
          <p:cNvPr id="11" name="Picture 10" descr="Raspberry_cane_-_closeup_in_winter_-_P.2005.03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300" y="4625275"/>
            <a:ext cx="2755900" cy="22198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480717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dirty="0"/>
              <a:t>		1.  +/-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dirty="0"/>
              <a:t>		2.  Physical and/or chemical defenses</a:t>
            </a:r>
          </a:p>
          <a:p>
            <a:pPr>
              <a:tabLst>
                <a:tab pos="292100" algn="l"/>
                <a:tab pos="685800" algn="l"/>
                <a:tab pos="1028700" algn="l"/>
              </a:tabLst>
            </a:pPr>
            <a:r>
              <a:rPr lang="en-US" dirty="0"/>
              <a:t>			a.  Thorns, poison </a:t>
            </a:r>
            <a:r>
              <a:rPr lang="en-US" dirty="0" smtClean="0"/>
              <a:t>ivy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583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sym typeface="Wingdings"/>
              </a:rPr>
              <a:t>Trophic Levels/Food chains/Food webs</a:t>
            </a:r>
            <a:endParaRPr lang="en-US" sz="2000" dirty="0" smtClean="0">
              <a:sym typeface="Wingdings"/>
            </a:endParaRPr>
          </a:p>
          <a:p>
            <a:r>
              <a:rPr lang="en-US" sz="2000" dirty="0" smtClean="0">
                <a:sym typeface="Wingdings"/>
              </a:rPr>
              <a:t>I.  Producers</a:t>
            </a:r>
          </a:p>
          <a:p>
            <a:pPr>
              <a:tabLst>
                <a:tab pos="290513" algn="l"/>
              </a:tabLst>
            </a:pPr>
            <a:r>
              <a:rPr lang="en-US" sz="2000" dirty="0" smtClean="0">
                <a:sym typeface="Wingdings"/>
              </a:rPr>
              <a:t>	A.  Intro</a:t>
            </a:r>
          </a:p>
          <a:p>
            <a:pPr>
              <a:tabLst>
                <a:tab pos="290513" algn="l"/>
                <a:tab pos="635000" algn="l"/>
                <a:tab pos="966788" algn="l"/>
              </a:tabLst>
            </a:pPr>
            <a:r>
              <a:rPr lang="en-US" sz="2000" dirty="0" smtClean="0">
                <a:sym typeface="Wingdings"/>
              </a:rPr>
              <a:t>		1.  All organisms need food to survive</a:t>
            </a:r>
          </a:p>
          <a:p>
            <a:pPr>
              <a:tabLst>
                <a:tab pos="290513" algn="l"/>
                <a:tab pos="635000" algn="l"/>
                <a:tab pos="966788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a.  Growth, movement, maintenance &amp; repair, etc.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63121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  <a:tab pos="966788" algn="l"/>
              </a:tabLst>
            </a:pPr>
            <a:r>
              <a:rPr lang="en-US" sz="2000" dirty="0" smtClean="0"/>
              <a:t>	2.  What is the ultimate source of energy in an ecosystem?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031326"/>
            <a:ext cx="90421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6788" algn="l"/>
                <a:tab pos="1311275" algn="l"/>
              </a:tabLst>
            </a:pPr>
            <a:r>
              <a:rPr lang="en-US" sz="2000" dirty="0" smtClean="0"/>
              <a:t>	a.  The sun’s energy enters into an ecosystem through what 			organism?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73921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966788" algn="l"/>
              </a:tabLst>
            </a:pPr>
            <a:r>
              <a:rPr lang="en-US" sz="2000" dirty="0" smtClean="0"/>
              <a:t>	b.  Plants convert the sun’s energy into what form of energy?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12428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  <a:tab pos="966788" algn="l"/>
                <a:tab pos="1311275" algn="l"/>
              </a:tabLst>
            </a:pPr>
            <a:r>
              <a:rPr lang="en-US" sz="2000" dirty="0" smtClean="0"/>
              <a:t>	3.  Producers</a:t>
            </a:r>
          </a:p>
          <a:p>
            <a:pPr>
              <a:tabLst>
                <a:tab pos="635000" algn="l"/>
                <a:tab pos="966788" algn="l"/>
                <a:tab pos="13112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Autotrophs</a:t>
            </a:r>
          </a:p>
          <a:p>
            <a:pPr>
              <a:tabLst>
                <a:tab pos="635000" algn="l"/>
                <a:tab pos="966788" algn="l"/>
                <a:tab pos="1311275" algn="l"/>
                <a:tab pos="16557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1.  Any organism within an ecosystem that captures energy to make 				organic molecules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44772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711325" algn="l"/>
              </a:tabLst>
            </a:pPr>
            <a:r>
              <a:rPr lang="en-US" sz="2000" dirty="0" smtClean="0"/>
              <a:t>	a.  Can manufacture their own food</a:t>
            </a:r>
          </a:p>
          <a:p>
            <a:pPr>
              <a:tabLst>
                <a:tab pos="1035050" algn="l"/>
              </a:tabLst>
            </a:pPr>
            <a:r>
              <a:rPr lang="en-US" sz="2000" dirty="0" smtClean="0"/>
              <a:t>	b.  Examples</a:t>
            </a:r>
            <a:endParaRPr lang="en-US" sz="2000" dirty="0"/>
          </a:p>
          <a:p>
            <a:pPr>
              <a:tabLst>
                <a:tab pos="1255713" algn="l"/>
              </a:tabLst>
            </a:pPr>
            <a:r>
              <a:rPr lang="en-US" sz="2000" dirty="0" smtClean="0"/>
              <a:t>	1.  Terrestrial ecosystem=Plants</a:t>
            </a:r>
          </a:p>
        </p:txBody>
      </p:sp>
    </p:spTree>
    <p:extLst>
      <p:ext uri="{BB962C8B-B14F-4D97-AF65-F5344CB8AC3E}">
        <p14:creationId xmlns:p14="http://schemas.microsoft.com/office/powerpoint/2010/main" val="1997511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046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 smtClean="0"/>
              <a:t>	B.  Measuring productivity</a:t>
            </a:r>
          </a:p>
          <a:p>
            <a:pPr>
              <a:tabLst>
                <a:tab pos="344488" algn="l"/>
                <a:tab pos="746125" algn="l"/>
                <a:tab pos="1090613" algn="l"/>
              </a:tabLst>
            </a:pPr>
            <a:r>
              <a:rPr lang="en-US" sz="2000" dirty="0" smtClean="0"/>
              <a:t>		1.  The amount of energy captured by producers and available to all 			</a:t>
            </a:r>
            <a:r>
              <a:rPr lang="en-US" sz="2000" dirty="0" err="1" smtClean="0"/>
              <a:t>nonproducers</a:t>
            </a:r>
            <a:r>
              <a:rPr lang="en-US" sz="2000" dirty="0" smtClean="0"/>
              <a:t> in an ecosystem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2071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6125" algn="l"/>
                <a:tab pos="1090613" algn="l"/>
              </a:tabLst>
            </a:pPr>
            <a:r>
              <a:rPr lang="en-US" sz="2000" dirty="0" smtClean="0"/>
              <a:t>	2.  The amount of biomass in an ecosystem is directly related to 			productivity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3671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6125" algn="l"/>
                <a:tab pos="1146175" algn="l"/>
              </a:tabLst>
            </a:pPr>
            <a:r>
              <a:rPr lang="en-US" sz="2000" dirty="0" smtClean="0"/>
              <a:t>	3.  What type of ecosystem/Biome would have the highest productivity?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75055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Consumers</a:t>
            </a:r>
          </a:p>
          <a:p>
            <a:pPr>
              <a:tabLst>
                <a:tab pos="344488" algn="l"/>
              </a:tabLst>
            </a:pPr>
            <a:r>
              <a:rPr lang="en-US" sz="2000" dirty="0" smtClean="0"/>
              <a:t>	A.  Heterotrophs</a:t>
            </a:r>
          </a:p>
          <a:p>
            <a:pPr>
              <a:tabLst>
                <a:tab pos="344488" algn="l"/>
                <a:tab pos="690563" algn="l"/>
                <a:tab pos="1035050" algn="l"/>
              </a:tabLst>
            </a:pPr>
            <a:r>
              <a:rPr lang="en-US" sz="2000" dirty="0" smtClean="0"/>
              <a:t>		1.  Organisms within an ecosystem that obtain organic food molecules by 			eating other organisms or their waste</a:t>
            </a:r>
          </a:p>
          <a:p>
            <a:pPr>
              <a:tabLst>
                <a:tab pos="344488" algn="l"/>
                <a:tab pos="690563" algn="l"/>
                <a:tab pos="10350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Cannot manufacture their own food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390358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 smtClean="0"/>
              <a:t>	2.  4 categories</a:t>
            </a:r>
          </a:p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Herbivores</a:t>
            </a:r>
          </a:p>
          <a:p>
            <a:pPr>
              <a:tabLst>
                <a:tab pos="690563" algn="l"/>
                <a:tab pos="1035050" algn="l"/>
                <a:tab pos="1366838" algn="l"/>
              </a:tabLst>
            </a:pPr>
            <a:r>
              <a:rPr lang="en-US" sz="2000" dirty="0" smtClean="0"/>
              <a:t>		b.  Carnivores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09978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4488" algn="l"/>
                <a:tab pos="746125" algn="l"/>
                <a:tab pos="1090613" algn="l"/>
                <a:tab pos="1435100" algn="l"/>
              </a:tabLst>
            </a:pPr>
            <a:r>
              <a:rPr lang="en-US" sz="2000" dirty="0"/>
              <a:t>			</a:t>
            </a:r>
            <a:r>
              <a:rPr lang="en-US" sz="2000" dirty="0" smtClean="0"/>
              <a:t>b.  </a:t>
            </a:r>
            <a:r>
              <a:rPr lang="en-US" sz="2000" dirty="0"/>
              <a:t>Biomass</a:t>
            </a:r>
          </a:p>
          <a:p>
            <a:pPr>
              <a:tabLst>
                <a:tab pos="344488" algn="l"/>
                <a:tab pos="746125" algn="l"/>
                <a:tab pos="1090613" algn="l"/>
                <a:tab pos="1435100" algn="l"/>
              </a:tabLst>
            </a:pPr>
            <a:r>
              <a:rPr lang="en-US" sz="2000" dirty="0"/>
              <a:t>				1.  All organic material within an </a:t>
            </a:r>
            <a:r>
              <a:rPr lang="en-US" sz="2000" dirty="0" smtClean="0"/>
              <a:t>ecosystem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06612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92200" algn="l"/>
                <a:tab pos="1435100" algn="l"/>
              </a:tabLst>
            </a:pPr>
            <a:r>
              <a:rPr lang="en-US" sz="2000" dirty="0" smtClean="0"/>
              <a:t>	a.  Will all the energy captured by producers be available no 			producers 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77401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435100" algn="l"/>
              </a:tabLst>
            </a:pPr>
            <a:r>
              <a:rPr lang="en-US" sz="2000" dirty="0" smtClean="0"/>
              <a:t>	1.  Why?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2996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28700" algn="l"/>
              </a:tabLst>
            </a:pPr>
            <a:r>
              <a:rPr lang="en-US" sz="2000" dirty="0" smtClean="0"/>
              <a:t>	c.  Omnivores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/>
              <a:t>	1.  Eat both producers and consumers</a:t>
            </a:r>
          </a:p>
          <a:p>
            <a:pPr>
              <a:tabLst>
                <a:tab pos="1371600" algn="l"/>
              </a:tabLst>
            </a:pPr>
            <a:r>
              <a:rPr lang="en-US" sz="2000" dirty="0" smtClean="0"/>
              <a:t>	2.  Examples?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015663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28700" algn="l"/>
              </a:tabLst>
            </a:pPr>
            <a:r>
              <a:rPr lang="en-US" sz="2000" dirty="0" smtClean="0"/>
              <a:t>	d.  </a:t>
            </a:r>
            <a:r>
              <a:rPr lang="en-US" sz="2000" dirty="0" err="1" smtClean="0"/>
              <a:t>Detrivores</a:t>
            </a:r>
            <a:endParaRPr lang="en-US" sz="2000" dirty="0" smtClean="0"/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 smtClean="0"/>
              <a:t> 		1.  Consumers that eat the “garbage” of an ecosystem</a:t>
            </a:r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a.  Dead organisms (</a:t>
            </a:r>
            <a:r>
              <a:rPr lang="en-US" sz="2000" dirty="0" err="1" smtClean="0"/>
              <a:t>plants,animals,etc</a:t>
            </a:r>
            <a:r>
              <a:rPr lang="en-US" sz="2000" dirty="0" smtClean="0"/>
              <a:t>) and their waste</a:t>
            </a:r>
          </a:p>
          <a:p>
            <a:pPr>
              <a:tabLst>
                <a:tab pos="1028700" algn="l"/>
                <a:tab pos="1371600" algn="l"/>
                <a:tab pos="17145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Scavengers and decomposers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33910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Energy flow</a:t>
            </a:r>
          </a:p>
          <a:p>
            <a:pPr>
              <a:tabLst>
                <a:tab pos="457200" algn="l"/>
              </a:tabLst>
            </a:pPr>
            <a:r>
              <a:rPr lang="en-US" sz="2000" dirty="0" smtClean="0"/>
              <a:t>	A.  Intro</a:t>
            </a:r>
          </a:p>
          <a:p>
            <a:pPr>
              <a:tabLst>
                <a:tab pos="457200" algn="l"/>
                <a:tab pos="800100" algn="l"/>
                <a:tab pos="1143000" algn="l"/>
              </a:tabLst>
            </a:pPr>
            <a:r>
              <a:rPr lang="en-US" sz="2000" dirty="0" smtClean="0"/>
              <a:t>		1.  Once energy enters an ecosystem it must flow through the 				ecosystem in order for all organisms to obtain energy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662541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  <a:tab pos="1143000" algn="l"/>
              </a:tabLst>
            </a:pPr>
            <a:r>
              <a:rPr lang="en-US" sz="2000" dirty="0" smtClean="0"/>
              <a:t>	2.  Trophic levels</a:t>
            </a:r>
          </a:p>
          <a:p>
            <a:pPr>
              <a:tabLst>
                <a:tab pos="800100" algn="l"/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Shows the feeding relationship among organisms consisting of 			several different levels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67820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b.  The position of an organism in the sequence of food consumption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507831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3000" algn="l"/>
                <a:tab pos="1485900" algn="l"/>
              </a:tabLst>
            </a:pPr>
            <a:r>
              <a:rPr lang="en-US" sz="2000" dirty="0" smtClean="0"/>
              <a:t>	c.  Producers belong at the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trophic level (bottom)</a:t>
            </a:r>
          </a:p>
          <a:p>
            <a:pPr>
              <a:tabLst>
                <a:tab pos="1143000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Largest group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85758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rophic Level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6665976" cy="37429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9370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457200" algn="l"/>
                <a:tab pos="863600" algn="l"/>
              </a:tabLst>
            </a:pPr>
            <a:r>
              <a:rPr lang="en-US" sz="2000" dirty="0" smtClean="0"/>
              <a:t>	B.  Food chains and food webs</a:t>
            </a:r>
          </a:p>
          <a:p>
            <a:pPr>
              <a:tabLst>
                <a:tab pos="457200" algn="l"/>
                <a:tab pos="8636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Food chains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 smtClean="0"/>
              <a:t>			a.  Shows the feeding relationship among organisms consisting of 				several different levels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1.  Starts with producers</a:t>
            </a:r>
          </a:p>
          <a:p>
            <a:pPr>
              <a:tabLst>
                <a:tab pos="457200" algn="l"/>
                <a:tab pos="863600" algn="l"/>
                <a:tab pos="1206500" algn="l"/>
                <a:tab pos="1549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b.  A single linear transfer</a:t>
            </a:r>
            <a:endParaRPr lang="en-US" sz="2000" dirty="0"/>
          </a:p>
        </p:txBody>
      </p:sp>
      <p:pic>
        <p:nvPicPr>
          <p:cNvPr id="5" name="Picture 4" descr="Food chain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9" y="0"/>
            <a:ext cx="2304683" cy="3742944"/>
          </a:xfrm>
          <a:prstGeom prst="rect">
            <a:avLst/>
          </a:prstGeom>
        </p:spPr>
      </p:pic>
      <p:pic>
        <p:nvPicPr>
          <p:cNvPr id="6" name="Picture 5" descr="Food chain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699" y="4381"/>
            <a:ext cx="3987800" cy="373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33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48</Words>
  <Application>Microsoft Macintosh PowerPoint</Application>
  <PresentationFormat>On-screen Show (4:3)</PresentationFormat>
  <Paragraphs>124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Jefferson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</cp:revision>
  <dcterms:created xsi:type="dcterms:W3CDTF">2015-04-16T21:56:17Z</dcterms:created>
  <dcterms:modified xsi:type="dcterms:W3CDTF">2015-04-16T21:59:31Z</dcterms:modified>
</cp:coreProperties>
</file>